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Votes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Meatlovers</c:v>
                </c:pt>
                <c:pt idx="1">
                  <c:v>Ham and pineapple</c:v>
                </c:pt>
                <c:pt idx="2">
                  <c:v>Vegetarian</c:v>
                </c:pt>
                <c:pt idx="3">
                  <c:v>Chicken</c:v>
                </c:pt>
                <c:pt idx="4">
                  <c:v>Don't like pizza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72992"/>
        <c:axId val="41174528"/>
      </c:barChart>
      <c:catAx>
        <c:axId val="41172992"/>
        <c:scaling>
          <c:orientation val="minMax"/>
        </c:scaling>
        <c:delete val="0"/>
        <c:axPos val="b"/>
        <c:majorTickMark val="out"/>
        <c:minorTickMark val="none"/>
        <c:tickLblPos val="nextTo"/>
        <c:crossAx val="41174528"/>
        <c:crosses val="autoZero"/>
        <c:auto val="1"/>
        <c:lblAlgn val="ctr"/>
        <c:lblOffset val="100"/>
        <c:noMultiLvlLbl val="0"/>
      </c:catAx>
      <c:valAx>
        <c:axId val="41174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172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Votes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Meat lovers</c:v>
                </c:pt>
                <c:pt idx="1">
                  <c:v>Ham and pineapple</c:v>
                </c:pt>
                <c:pt idx="2">
                  <c:v>vegetarian</c:v>
                </c:pt>
                <c:pt idx="3">
                  <c:v>Chicken</c:v>
                </c:pt>
                <c:pt idx="4">
                  <c:v>Don't like pizza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Votes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cat>
            <c:strRef>
              <c:f>Sheet1!$A$2:$A$6</c:f>
              <c:strCache>
                <c:ptCount val="5"/>
                <c:pt idx="0">
                  <c:v>Meat lovers</c:v>
                </c:pt>
                <c:pt idx="1">
                  <c:v>Ham and pineapple</c:v>
                </c:pt>
                <c:pt idx="2">
                  <c:v>Vegetarian</c:v>
                </c:pt>
                <c:pt idx="3">
                  <c:v>Chicken</c:v>
                </c:pt>
                <c:pt idx="4">
                  <c:v>Don't like pizza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110912"/>
        <c:axId val="41112704"/>
        <c:axId val="0"/>
      </c:bar3DChart>
      <c:catAx>
        <c:axId val="41110912"/>
        <c:scaling>
          <c:orientation val="minMax"/>
        </c:scaling>
        <c:delete val="0"/>
        <c:axPos val="l"/>
        <c:majorTickMark val="out"/>
        <c:minorTickMark val="none"/>
        <c:tickLblPos val="nextTo"/>
        <c:crossAx val="41112704"/>
        <c:crosses val="autoZero"/>
        <c:auto val="1"/>
        <c:lblAlgn val="ctr"/>
        <c:lblOffset val="100"/>
        <c:noMultiLvlLbl val="0"/>
      </c:catAx>
      <c:valAx>
        <c:axId val="411127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11109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clipart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Dynamos: Representing data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And the last type of graph for today is a ‘bar graph’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684992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79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Think, Pair, Share (with the person next to you)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 smtClean="0"/>
              <a:t>Which graph did you like best?</a:t>
            </a:r>
          </a:p>
          <a:p>
            <a:r>
              <a:rPr lang="en-AU" sz="2000" dirty="0" smtClean="0"/>
              <a:t>Why?</a:t>
            </a:r>
          </a:p>
          <a:p>
            <a:r>
              <a:rPr lang="en-AU" sz="2000" dirty="0" smtClean="0"/>
              <a:t>Do you think there are any other sorts of graphs?</a:t>
            </a:r>
          </a:p>
          <a:p>
            <a:r>
              <a:rPr lang="en-AU" sz="2000" dirty="0" smtClean="0"/>
              <a:t>What other questions could we ask the class?</a:t>
            </a:r>
          </a:p>
          <a:p>
            <a:r>
              <a:rPr lang="en-AU" sz="2000" dirty="0" smtClean="0"/>
              <a:t>How could we collect our data?</a:t>
            </a:r>
          </a:p>
          <a:p>
            <a:r>
              <a:rPr lang="en-AU" sz="2000" dirty="0" smtClean="0"/>
              <a:t>How could we represent it?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14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Images: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All images were </a:t>
            </a:r>
            <a:r>
              <a:rPr lang="en-AU" sz="3200" dirty="0"/>
              <a:t>sourced from  </a:t>
            </a:r>
            <a:r>
              <a:rPr lang="en-AU" sz="3200" dirty="0">
                <a:hlinkClick r:id="rId2"/>
              </a:rPr>
              <a:t>https://openclipart.org</a:t>
            </a:r>
            <a:r>
              <a:rPr lang="en-AU" sz="3200" dirty="0" smtClean="0">
                <a:hlinkClick r:id="rId2"/>
              </a:rPr>
              <a:t>/</a:t>
            </a:r>
            <a:endParaRPr lang="en-AU" sz="3200" dirty="0" smtClean="0"/>
          </a:p>
        </p:txBody>
      </p:sp>
    </p:spTree>
    <p:extLst>
      <p:ext uri="{BB962C8B-B14F-4D97-AF65-F5344CB8AC3E}">
        <p14:creationId xmlns:p14="http://schemas.microsoft.com/office/powerpoint/2010/main" val="27559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 questions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cats the most common pets?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78" y="2160588"/>
            <a:ext cx="4535409" cy="3881437"/>
          </a:xfrm>
        </p:spPr>
      </p:pic>
    </p:spTree>
    <p:extLst>
      <p:ext uri="{BB962C8B-B14F-4D97-AF65-F5344CB8AC3E}">
        <p14:creationId xmlns:p14="http://schemas.microsoft.com/office/powerpoint/2010/main" val="25951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red </a:t>
            </a:r>
            <a:r>
              <a:rPr lang="en-US" dirty="0" err="1" smtClean="0"/>
              <a:t>lollies</a:t>
            </a:r>
            <a:r>
              <a:rPr lang="en-US" dirty="0" smtClean="0"/>
              <a:t> the most popular?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113" y="1031158"/>
            <a:ext cx="1975449" cy="2177867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9530" y="3556779"/>
            <a:ext cx="958810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Do children like jelly more than ice-cream?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052" y="4142739"/>
            <a:ext cx="2934492" cy="2458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12" y="4483748"/>
            <a:ext cx="2553419" cy="180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1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systems can be used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Organise</a:t>
            </a:r>
            <a:r>
              <a:rPr lang="en-US" sz="3200" dirty="0" smtClean="0"/>
              <a:t> data</a:t>
            </a:r>
          </a:p>
          <a:p>
            <a:r>
              <a:rPr lang="en-US" sz="3200" dirty="0" smtClean="0"/>
              <a:t>Display data in interesting and varied ways</a:t>
            </a:r>
          </a:p>
          <a:p>
            <a:r>
              <a:rPr lang="en-US" sz="3200" dirty="0" smtClean="0"/>
              <a:t>Make meaning from data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77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gather and represent the information in many different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83346"/>
            <a:ext cx="8596668" cy="4456091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If we asked everybody in the class what their </a:t>
            </a:r>
            <a:r>
              <a:rPr lang="en-US" dirty="0" err="1" smtClean="0"/>
              <a:t>favourite</a:t>
            </a:r>
            <a:r>
              <a:rPr lang="en-US" dirty="0" smtClean="0"/>
              <a:t> type of pizza is we could collect it like this  (using tally marks) then </a:t>
            </a:r>
            <a:r>
              <a:rPr lang="en-US" dirty="0" err="1" smtClean="0"/>
              <a:t>organise</a:t>
            </a:r>
            <a:r>
              <a:rPr lang="en-US" dirty="0" smtClean="0"/>
              <a:t> it in a</a:t>
            </a:r>
            <a:r>
              <a:rPr lang="en-US" b="1" dirty="0" smtClean="0"/>
              <a:t> table </a:t>
            </a:r>
            <a:r>
              <a:rPr lang="en-US" dirty="0" smtClean="0"/>
              <a:t>like this: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Meat lovers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Ham and pineapple   </a:t>
            </a:r>
          </a:p>
          <a:p>
            <a:pPr marL="0" indent="0">
              <a:buNone/>
            </a:pPr>
            <a:r>
              <a:rPr lang="en-US" dirty="0" smtClean="0"/>
              <a:t>Vegetarian   </a:t>
            </a:r>
          </a:p>
          <a:p>
            <a:pPr marL="0" indent="0">
              <a:buNone/>
            </a:pPr>
            <a:r>
              <a:rPr lang="en-US" dirty="0" smtClean="0"/>
              <a:t>Chicken    </a:t>
            </a:r>
          </a:p>
          <a:p>
            <a:pPr marL="0" indent="0">
              <a:buNone/>
            </a:pPr>
            <a:r>
              <a:rPr lang="en-US" dirty="0" smtClean="0"/>
              <a:t>I don’t </a:t>
            </a:r>
            <a:r>
              <a:rPr lang="en-US" dirty="0"/>
              <a:t>like </a:t>
            </a:r>
            <a:r>
              <a:rPr lang="en-US" dirty="0" smtClean="0"/>
              <a:t>pizza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Remember </a:t>
            </a:r>
            <a:r>
              <a:rPr lang="en-US" dirty="0"/>
              <a:t>that there are </a:t>
            </a:r>
            <a:r>
              <a:rPr lang="en-US" dirty="0" smtClean="0"/>
              <a:t>20 </a:t>
            </a:r>
            <a:r>
              <a:rPr lang="en-US" dirty="0"/>
              <a:t>students so our responses should add up to </a:t>
            </a:r>
            <a:r>
              <a:rPr lang="en-US" dirty="0" smtClean="0"/>
              <a:t>20 </a:t>
            </a:r>
            <a:r>
              <a:rPr lang="en-US" dirty="0"/>
              <a:t>as everyone is here today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11375" y="2839793"/>
            <a:ext cx="12879" cy="296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28037" y="2897755"/>
            <a:ext cx="0" cy="296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40168" y="2839793"/>
            <a:ext cx="25758" cy="296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43955" y="2859110"/>
            <a:ext cx="0" cy="296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02284" y="3007217"/>
            <a:ext cx="643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550016" y="4353059"/>
            <a:ext cx="12879" cy="296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78802" y="4353059"/>
            <a:ext cx="0" cy="296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777285" y="4056845"/>
            <a:ext cx="12878" cy="296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918952" y="4056845"/>
            <a:ext cx="0" cy="296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034862" y="4056845"/>
            <a:ext cx="12879" cy="296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Connector 1023"/>
          <p:cNvCxnSpPr/>
          <p:nvPr/>
        </p:nvCxnSpPr>
        <p:spPr>
          <a:xfrm>
            <a:off x="2202284" y="4056845"/>
            <a:ext cx="0" cy="296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Straight Connector 1027"/>
          <p:cNvCxnSpPr/>
          <p:nvPr/>
        </p:nvCxnSpPr>
        <p:spPr>
          <a:xfrm>
            <a:off x="1918952" y="3644721"/>
            <a:ext cx="0" cy="244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Connector 1029"/>
          <p:cNvCxnSpPr/>
          <p:nvPr/>
        </p:nvCxnSpPr>
        <p:spPr>
          <a:xfrm>
            <a:off x="2047741" y="3644721"/>
            <a:ext cx="0" cy="244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Straight Connector 1031"/>
          <p:cNvCxnSpPr/>
          <p:nvPr/>
        </p:nvCxnSpPr>
        <p:spPr>
          <a:xfrm>
            <a:off x="2202284" y="3644721"/>
            <a:ext cx="0" cy="244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Straight Connector 1033"/>
          <p:cNvCxnSpPr/>
          <p:nvPr/>
        </p:nvCxnSpPr>
        <p:spPr>
          <a:xfrm>
            <a:off x="2794711" y="3200404"/>
            <a:ext cx="0" cy="341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/>
          <p:cNvCxnSpPr/>
          <p:nvPr/>
        </p:nvCxnSpPr>
        <p:spPr>
          <a:xfrm>
            <a:off x="2846227" y="3200404"/>
            <a:ext cx="0" cy="341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Connector 1040"/>
          <p:cNvCxnSpPr/>
          <p:nvPr/>
        </p:nvCxnSpPr>
        <p:spPr>
          <a:xfrm>
            <a:off x="2949262" y="3193969"/>
            <a:ext cx="38637" cy="347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Connector 1042"/>
          <p:cNvCxnSpPr/>
          <p:nvPr/>
        </p:nvCxnSpPr>
        <p:spPr>
          <a:xfrm>
            <a:off x="3116687" y="3200404"/>
            <a:ext cx="0" cy="341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/>
          <p:cNvCxnSpPr/>
          <p:nvPr/>
        </p:nvCxnSpPr>
        <p:spPr>
          <a:xfrm>
            <a:off x="2678802" y="3367829"/>
            <a:ext cx="5666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Connector 1046"/>
          <p:cNvCxnSpPr/>
          <p:nvPr/>
        </p:nvCxnSpPr>
        <p:spPr>
          <a:xfrm>
            <a:off x="3322749" y="3155324"/>
            <a:ext cx="25758" cy="386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49" name="Table 10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901926"/>
              </p:ext>
            </p:extLst>
          </p:nvPr>
        </p:nvGraphicFramePr>
        <p:xfrm>
          <a:off x="4481848" y="3048767"/>
          <a:ext cx="431442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5897"/>
                <a:gridCol w="1788525"/>
              </a:tblGrid>
              <a:tr h="220328">
                <a:tc>
                  <a:txBody>
                    <a:bodyPr/>
                    <a:lstStyle/>
                    <a:p>
                      <a:r>
                        <a:rPr lang="en-AU" dirty="0" smtClean="0"/>
                        <a:t>Favourite pizza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Votes</a:t>
                      </a:r>
                      <a:endParaRPr lang="en-AU" dirty="0"/>
                    </a:p>
                  </a:txBody>
                  <a:tcPr/>
                </a:tc>
              </a:tr>
              <a:tr h="220328">
                <a:tc>
                  <a:txBody>
                    <a:bodyPr/>
                    <a:lstStyle/>
                    <a:p>
                      <a:r>
                        <a:rPr lang="en-AU" dirty="0" smtClean="0"/>
                        <a:t>Meat lovers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</a:t>
                      </a:r>
                      <a:endParaRPr lang="en-AU" dirty="0"/>
                    </a:p>
                  </a:txBody>
                  <a:tcPr/>
                </a:tc>
              </a:tr>
              <a:tr h="220328">
                <a:tc>
                  <a:txBody>
                    <a:bodyPr/>
                    <a:lstStyle/>
                    <a:p>
                      <a:r>
                        <a:rPr lang="en-AU" dirty="0" smtClean="0"/>
                        <a:t>Ham and Pineapple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6</a:t>
                      </a:r>
                      <a:endParaRPr lang="en-AU" dirty="0"/>
                    </a:p>
                  </a:txBody>
                  <a:tcPr/>
                </a:tc>
              </a:tr>
              <a:tr h="220328">
                <a:tc>
                  <a:txBody>
                    <a:bodyPr/>
                    <a:lstStyle/>
                    <a:p>
                      <a:r>
                        <a:rPr lang="en-AU" dirty="0" smtClean="0"/>
                        <a:t>Vegetarian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</a:t>
                      </a:r>
                      <a:endParaRPr lang="en-AU" dirty="0"/>
                    </a:p>
                  </a:txBody>
                  <a:tcPr/>
                </a:tc>
              </a:tr>
              <a:tr h="220328">
                <a:tc>
                  <a:txBody>
                    <a:bodyPr/>
                    <a:lstStyle/>
                    <a:p>
                      <a:r>
                        <a:rPr lang="en-AU" dirty="0" smtClean="0"/>
                        <a:t>Chicken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</a:t>
                      </a:r>
                      <a:endParaRPr lang="en-AU" dirty="0"/>
                    </a:p>
                  </a:txBody>
                  <a:tcPr/>
                </a:tc>
              </a:tr>
              <a:tr h="220328">
                <a:tc>
                  <a:txBody>
                    <a:bodyPr/>
                    <a:lstStyle/>
                    <a:p>
                      <a:r>
                        <a:rPr lang="en-AU" dirty="0" smtClean="0"/>
                        <a:t>Don’t like pizza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51" name="Down Arrow 1050"/>
          <p:cNvSpPr/>
          <p:nvPr/>
        </p:nvSpPr>
        <p:spPr>
          <a:xfrm rot="2796431">
            <a:off x="1616298" y="2509613"/>
            <a:ext cx="347729" cy="48940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52" name="Down Arrow 1051"/>
          <p:cNvSpPr/>
          <p:nvPr/>
        </p:nvSpPr>
        <p:spPr>
          <a:xfrm>
            <a:off x="7719867" y="2607972"/>
            <a:ext cx="309093" cy="37992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586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608334" cy="1502535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Or we could use the shape drawing tool to make different coloured circles. These could be used to make a ‘dot plot’.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Meat lovers      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Ham </a:t>
            </a:r>
            <a:r>
              <a:rPr lang="en-US" dirty="0"/>
              <a:t>and pineapple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Vegetarian 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Chicken  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/>
              <a:t>don’t like pizza 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lowchart: Connector 3"/>
          <p:cNvSpPr/>
          <p:nvPr/>
        </p:nvSpPr>
        <p:spPr>
          <a:xfrm>
            <a:off x="2960128" y="2560503"/>
            <a:ext cx="463640" cy="3863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066" y="2575775"/>
            <a:ext cx="48101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596" y="2575775"/>
            <a:ext cx="48101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609" y="2575774"/>
            <a:ext cx="48101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466" y="2560503"/>
            <a:ext cx="48101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442" y="3287679"/>
            <a:ext cx="48101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067" y="3296377"/>
            <a:ext cx="48101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3" y="3287677"/>
            <a:ext cx="48101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596" y="3287678"/>
            <a:ext cx="48101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610" y="3296377"/>
            <a:ext cx="48101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467" y="3296377"/>
            <a:ext cx="48101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441" y="4041932"/>
            <a:ext cx="48101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065" y="4028439"/>
            <a:ext cx="48101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465" y="4041932"/>
            <a:ext cx="48101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594" y="4647239"/>
            <a:ext cx="48101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04" y="4645561"/>
            <a:ext cx="48101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467" y="4647239"/>
            <a:ext cx="48101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608" y="4645560"/>
            <a:ext cx="48101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593" y="5394214"/>
            <a:ext cx="48101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067" y="5394214"/>
            <a:ext cx="48101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942046" y="3218265"/>
            <a:ext cx="2691351" cy="2021983"/>
          </a:xfrm>
          <a:prstGeom prst="wedgeEllipseCallout">
            <a:avLst>
              <a:gd name="adj1" fmla="val -46195"/>
              <a:gd name="adj2" fmla="val 86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/>
              <a:t>THINK: </a:t>
            </a:r>
            <a:r>
              <a:rPr lang="en-AU" dirty="0" smtClean="0"/>
              <a:t>How does using different colours help create meaning?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35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Instead of the circles we could have used an image of a pizza. To do this we would have to search for an image then copy and paste it. Otherwise, we could take a photo of each type of pizza and copy that.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374265"/>
            <a:ext cx="8596668" cy="2667097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For example:</a:t>
            </a:r>
          </a:p>
          <a:p>
            <a:pPr marL="0" indent="0">
              <a:buNone/>
            </a:pPr>
            <a:r>
              <a:rPr lang="en-AU" dirty="0" smtClean="0"/>
              <a:t>Meat lovers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This makes a </a:t>
            </a:r>
            <a:r>
              <a:rPr lang="en-AU" b="1" dirty="0" smtClean="0"/>
              <a:t>picture graph</a:t>
            </a:r>
            <a:endParaRPr lang="en-A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34" y="3817936"/>
            <a:ext cx="850107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11" y="3817936"/>
            <a:ext cx="8477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2" y="3814761"/>
            <a:ext cx="8477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3814761"/>
            <a:ext cx="8477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58" y="3814761"/>
            <a:ext cx="8477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5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47677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We can also use the tools on our computer to insert a chart. First we chose a ‘column graph’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486290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68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Now we have a ‘pie </a:t>
            </a:r>
            <a:r>
              <a:rPr lang="en-AU" dirty="0" smtClean="0"/>
              <a:t>chart</a:t>
            </a:r>
            <a:r>
              <a:rPr lang="en-AU" dirty="0" smtClean="0"/>
              <a:t>’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303863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671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</TotalTime>
  <Words>352</Words>
  <Application>Microsoft Office PowerPoint</Application>
  <PresentationFormat>Custom</PresentationFormat>
  <Paragraphs>65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Facet</vt:lpstr>
      <vt:lpstr>Data Dynamos: Representing data </vt:lpstr>
      <vt:lpstr>Data questions Are cats the most common pets?</vt:lpstr>
      <vt:lpstr>Are red lollies the most popular?</vt:lpstr>
      <vt:lpstr>Digital systems can be used to:</vt:lpstr>
      <vt:lpstr>We can gather and represent the information in many different ways</vt:lpstr>
      <vt:lpstr>Or we could use the shape drawing tool to make different coloured circles. These could be used to make a ‘dot plot’.</vt:lpstr>
      <vt:lpstr>Instead of the circles we could have used an image of a pizza. To do this we would have to search for an image then copy and paste it. Otherwise, we could take a photo of each type of pizza and copy that. </vt:lpstr>
      <vt:lpstr>We can also use the tools on our computer to insert a chart. First we chose a ‘column graph’</vt:lpstr>
      <vt:lpstr>Now we have a ‘pie chart’</vt:lpstr>
      <vt:lpstr>And the last type of graph for today is a ‘bar graph’</vt:lpstr>
      <vt:lpstr>Think, Pair, Share (with the person next to you) </vt:lpstr>
      <vt:lpstr>Images: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Dynamos: Representing data</dc:title>
  <dc:creator>Patrick Linnan</dc:creator>
  <cp:lastModifiedBy>Lauren Jane</cp:lastModifiedBy>
  <cp:revision>17</cp:revision>
  <dcterms:created xsi:type="dcterms:W3CDTF">2016-05-23T11:06:22Z</dcterms:created>
  <dcterms:modified xsi:type="dcterms:W3CDTF">2016-05-28T04:13:14Z</dcterms:modified>
</cp:coreProperties>
</file>